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92" r:id="rId3"/>
    <p:sldId id="293" r:id="rId4"/>
    <p:sldId id="27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14" autoAdjust="0"/>
    <p:restoredTop sz="94660"/>
  </p:normalViewPr>
  <p:slideViewPr>
    <p:cSldViewPr snapToGrid="0">
      <p:cViewPr varScale="1">
        <p:scale>
          <a:sx n="97" d="100"/>
          <a:sy n="97" d="100"/>
        </p:scale>
        <p:origin x="167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D6C4D-965E-4FF5-9EE4-B4D6CADDE846}" type="datetimeFigureOut">
              <a:rPr lang="en-PH" smtClean="0"/>
              <a:t>7/9/2025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2F127-A4D1-4228-852D-89892497598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68931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1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69145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79736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020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3060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78335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4975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32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137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9610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64706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44004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07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2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1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8" r:id="rId9"/>
    <p:sldLayoutId id="2147483662" r:id="rId10"/>
    <p:sldLayoutId id="2147483663" r:id="rId11"/>
    <p:sldLayoutId id="2147483659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 userDrawn="1">
          <p15:clr>
            <a:srgbClr val="F26B43"/>
          </p15:clr>
        </p15:guide>
        <p15:guide id="2" pos="312" userDrawn="1">
          <p15:clr>
            <a:srgbClr val="F26B43"/>
          </p15:clr>
        </p15:guide>
        <p15:guide id="3" pos="7359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slidestudio.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40E05AE-8BEA-861E-0D70-F3A19246A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>
            <a:noAutofit/>
          </a:bodyPr>
          <a:lstStyle/>
          <a:p>
            <a:r>
              <a:rPr lang="en-PH" dirty="0"/>
              <a:t>Marketing Campaign Plan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CF13FF2-485C-BC09-8A31-49AA746112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75"/>
            <a:ext cx="5586413" cy="827651"/>
          </a:xfrm>
        </p:spPr>
        <p:txBody>
          <a:bodyPr anchor="ctr"/>
          <a:lstStyle/>
          <a:p>
            <a:r>
              <a:rPr lang="en-US" dirty="0"/>
              <a:t>Go-to-market strategy and deliverables plan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1A46080C-3161-E537-AB66-B8BA399A12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0" r="43824"/>
          <a:stretch>
            <a:fillRect/>
          </a:stretch>
        </p:blipFill>
        <p:spPr>
          <a:xfrm>
            <a:off x="0" y="0"/>
            <a:ext cx="5458968" cy="6858000"/>
          </a:xfrm>
        </p:spPr>
      </p:pic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971069D-17F3-56E0-CEA9-609D708C88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428" y="1296988"/>
            <a:ext cx="5586984" cy="363537"/>
          </a:xfrm>
        </p:spPr>
        <p:txBody>
          <a:bodyPr/>
          <a:lstStyle/>
          <a:p>
            <a:r>
              <a:rPr lang="en-PH" dirty="0"/>
              <a:t>PRESENTATION TEMPLATE</a:t>
            </a:r>
          </a:p>
        </p:txBody>
      </p:sp>
      <p:sp>
        <p:nvSpPr>
          <p:cNvPr id="10" name="Subtitle 3">
            <a:extLst>
              <a:ext uri="{FF2B5EF4-FFF2-40B4-BE49-F238E27FC236}">
                <a16:creationId xmlns:a16="http://schemas.microsoft.com/office/drawing/2014/main" id="{9446EB3B-D8FC-13DB-0456-76CB25D98BE1}"/>
              </a:ext>
            </a:extLst>
          </p:cNvPr>
          <p:cNvSpPr txBox="1">
            <a:spLocks/>
          </p:cNvSpPr>
          <p:nvPr/>
        </p:nvSpPr>
        <p:spPr>
          <a:xfrm>
            <a:off x="6096000" y="5386336"/>
            <a:ext cx="5586413" cy="827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300679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>
            <a:extLst>
              <a:ext uri="{FF2B5EF4-FFF2-40B4-BE49-F238E27FC236}">
                <a16:creationId xmlns:a16="http://schemas.microsoft.com/office/drawing/2014/main" id="{8FC8B5F9-220C-5A5C-F3D8-FB01FF74EB12}"/>
              </a:ext>
            </a:extLst>
          </p:cNvPr>
          <p:cNvSpPr/>
          <p:nvPr/>
        </p:nvSpPr>
        <p:spPr>
          <a:xfrm>
            <a:off x="8561529" y="1881575"/>
            <a:ext cx="714196" cy="714196"/>
          </a:xfrm>
          <a:prstGeom prst="ellipse">
            <a:avLst/>
          </a:prstGeom>
          <a:solidFill>
            <a:srgbClr val="FFFFFF"/>
          </a:solidFill>
        </p:spPr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4A316E90-2684-7EEC-E626-BAA6E4EAD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/>
              <a:t>Multi-touch Strategy</a:t>
            </a:r>
          </a:p>
        </p:txBody>
      </p:sp>
      <p:sp>
        <p:nvSpPr>
          <p:cNvPr id="29" name="Title 6">
            <a:extLst>
              <a:ext uri="{FF2B5EF4-FFF2-40B4-BE49-F238E27FC236}">
                <a16:creationId xmlns:a16="http://schemas.microsoft.com/office/drawing/2014/main" id="{04EB6790-F8CF-A158-2DA9-1E0BDB9EFB9F}"/>
              </a:ext>
            </a:extLst>
          </p:cNvPr>
          <p:cNvSpPr txBox="1">
            <a:spLocks/>
          </p:cNvSpPr>
          <p:nvPr/>
        </p:nvSpPr>
        <p:spPr>
          <a:xfrm>
            <a:off x="495300" y="1366359"/>
            <a:ext cx="11187112" cy="413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b="0">
                <a:ea typeface="+mj-ea"/>
                <a:cs typeface="+mj-cs"/>
              </a:defRPr>
            </a:lvl1pPr>
          </a:lstStyle>
          <a:p>
            <a:r>
              <a:rPr lang="en-US" dirty="0"/>
              <a:t>Reach target prospects through 4 overlapping channels.</a:t>
            </a:r>
          </a:p>
        </p:txBody>
      </p:sp>
      <p:sp>
        <p:nvSpPr>
          <p:cNvPr id="30" name="Object 4">
            <a:extLst>
              <a:ext uri="{FF2B5EF4-FFF2-40B4-BE49-F238E27FC236}">
                <a16:creationId xmlns:a16="http://schemas.microsoft.com/office/drawing/2014/main" id="{EB2D89D4-2DE2-C215-7928-8B89072C815B}"/>
              </a:ext>
            </a:extLst>
          </p:cNvPr>
          <p:cNvSpPr/>
          <p:nvPr/>
        </p:nvSpPr>
        <p:spPr>
          <a:xfrm>
            <a:off x="8357653" y="1761684"/>
            <a:ext cx="3834347" cy="4627993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</p:sp>
      <p:sp>
        <p:nvSpPr>
          <p:cNvPr id="31" name="Object 5">
            <a:extLst>
              <a:ext uri="{FF2B5EF4-FFF2-40B4-BE49-F238E27FC236}">
                <a16:creationId xmlns:a16="http://schemas.microsoft.com/office/drawing/2014/main" id="{BB2BA6CB-82FE-5008-2B97-09DB3D521C12}"/>
              </a:ext>
            </a:extLst>
          </p:cNvPr>
          <p:cNvSpPr/>
          <p:nvPr/>
        </p:nvSpPr>
        <p:spPr>
          <a:xfrm>
            <a:off x="8772539" y="3472270"/>
            <a:ext cx="2534892" cy="2921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300"/>
              </a:lnSpc>
              <a:spcBef>
                <a:spcPts val="1602"/>
              </a:spcBef>
              <a:buNone/>
            </a:pPr>
            <a:r>
              <a:rPr lang="en-US" dirty="0">
                <a:ea typeface="Roboto Slab" pitchFamily="34" charset="-122"/>
                <a:cs typeface="Roboto Slab" pitchFamily="34" charset="-120"/>
              </a:rPr>
              <a:t>A little more about that:</a:t>
            </a:r>
            <a:endParaRPr lang="en-US" sz="2000" dirty="0"/>
          </a:p>
        </p:txBody>
      </p:sp>
      <p:sp>
        <p:nvSpPr>
          <p:cNvPr id="32" name="Object 6">
            <a:extLst>
              <a:ext uri="{FF2B5EF4-FFF2-40B4-BE49-F238E27FC236}">
                <a16:creationId xmlns:a16="http://schemas.microsoft.com/office/drawing/2014/main" id="{E131180A-E743-BC51-6FE0-F5E93BA1006D}"/>
              </a:ext>
            </a:extLst>
          </p:cNvPr>
          <p:cNvSpPr/>
          <p:nvPr/>
        </p:nvSpPr>
        <p:spPr>
          <a:xfrm>
            <a:off x="8772539" y="4034894"/>
            <a:ext cx="2534892" cy="15564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5425" indent="-225425" algn="l">
              <a:lnSpc>
                <a:spcPts val="1917"/>
              </a:lnSpc>
              <a:spcBef>
                <a:spcPts val="2089"/>
              </a:spcBef>
              <a:buClr>
                <a:schemeClr val="accent1"/>
              </a:buClr>
              <a:buSzPct val="100000"/>
              <a:buChar char="•"/>
            </a:pPr>
            <a:r>
              <a:rPr lang="en-US" dirty="0">
                <a:ea typeface="Roboto" pitchFamily="34" charset="-122"/>
                <a:cs typeface="Roboto" pitchFamily="34" charset="-120"/>
              </a:rPr>
              <a:t>Paid Social</a:t>
            </a:r>
          </a:p>
          <a:p>
            <a:pPr marL="225425" indent="-225425" algn="l">
              <a:lnSpc>
                <a:spcPts val="1917"/>
              </a:lnSpc>
              <a:spcBef>
                <a:spcPts val="1501"/>
              </a:spcBef>
              <a:buClr>
                <a:schemeClr val="accent1"/>
              </a:buClr>
              <a:buSzPct val="100000"/>
              <a:buChar char="•"/>
            </a:pPr>
            <a:r>
              <a:rPr lang="en-US" dirty="0">
                <a:ea typeface="Roboto" pitchFamily="34" charset="-122"/>
                <a:cs typeface="Roboto" pitchFamily="34" charset="-120"/>
              </a:rPr>
              <a:t>Direct Email</a:t>
            </a:r>
          </a:p>
          <a:p>
            <a:pPr marL="225425" indent="-225425" algn="l">
              <a:lnSpc>
                <a:spcPts val="1917"/>
              </a:lnSpc>
              <a:spcBef>
                <a:spcPts val="1501"/>
              </a:spcBef>
              <a:buClr>
                <a:schemeClr val="accent1"/>
              </a:buClr>
              <a:buSzPct val="100000"/>
              <a:buChar char="•"/>
            </a:pPr>
            <a:r>
              <a:rPr lang="en-US" dirty="0">
                <a:ea typeface="Roboto" pitchFamily="34" charset="-122"/>
                <a:cs typeface="Roboto" pitchFamily="34" charset="-120"/>
              </a:rPr>
              <a:t>Sales Rep Outreach</a:t>
            </a:r>
          </a:p>
          <a:p>
            <a:pPr marL="225425" indent="-225425" algn="l">
              <a:lnSpc>
                <a:spcPts val="1917"/>
              </a:lnSpc>
              <a:spcBef>
                <a:spcPts val="1501"/>
              </a:spcBef>
              <a:buClr>
                <a:schemeClr val="accent1"/>
              </a:buClr>
              <a:buSzPct val="100000"/>
              <a:buChar char="•"/>
            </a:pPr>
            <a:r>
              <a:rPr lang="en-US" dirty="0">
                <a:ea typeface="Roboto" pitchFamily="34" charset="-122"/>
                <a:cs typeface="Roboto" pitchFamily="34" charset="-120"/>
              </a:rPr>
              <a:t>Direct Mail</a:t>
            </a:r>
            <a:endParaRPr lang="en-US" sz="2000" dirty="0"/>
          </a:p>
        </p:txBody>
      </p:sp>
      <p:pic>
        <p:nvPicPr>
          <p:cNvPr id="33" name="Object 7" descr="preencoded.png">
            <a:extLst>
              <a:ext uri="{FF2B5EF4-FFF2-40B4-BE49-F238E27FC236}">
                <a16:creationId xmlns:a16="http://schemas.microsoft.com/office/drawing/2014/main" id="{7A50A0BE-7C55-2E13-E036-EFB41277C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79137" y="2256126"/>
            <a:ext cx="791379" cy="904434"/>
          </a:xfrm>
          <a:prstGeom prst="rect">
            <a:avLst/>
          </a:prstGeom>
        </p:spPr>
      </p:pic>
      <p:sp>
        <p:nvSpPr>
          <p:cNvPr id="34" name="Object 8">
            <a:extLst>
              <a:ext uri="{FF2B5EF4-FFF2-40B4-BE49-F238E27FC236}">
                <a16:creationId xmlns:a16="http://schemas.microsoft.com/office/drawing/2014/main" id="{204C5E63-9B64-65EB-5F30-52D872DBBEB1}"/>
              </a:ext>
            </a:extLst>
          </p:cNvPr>
          <p:cNvSpPr/>
          <p:nvPr/>
        </p:nvSpPr>
        <p:spPr>
          <a:xfrm>
            <a:off x="3200231" y="3526099"/>
            <a:ext cx="2635857" cy="2635860"/>
          </a:xfrm>
          <a:prstGeom prst="ellipse">
            <a:avLst/>
          </a:prstGeom>
          <a:solidFill>
            <a:schemeClr val="accent3">
              <a:alpha val="70000"/>
            </a:schemeClr>
          </a:solidFill>
        </p:spPr>
      </p:sp>
      <p:sp>
        <p:nvSpPr>
          <p:cNvPr id="35" name="Object 9">
            <a:extLst>
              <a:ext uri="{FF2B5EF4-FFF2-40B4-BE49-F238E27FC236}">
                <a16:creationId xmlns:a16="http://schemas.microsoft.com/office/drawing/2014/main" id="{5166AE2A-1D0A-43F8-7AD3-8CDC3634E801}"/>
              </a:ext>
            </a:extLst>
          </p:cNvPr>
          <p:cNvSpPr/>
          <p:nvPr/>
        </p:nvSpPr>
        <p:spPr>
          <a:xfrm>
            <a:off x="3847785" y="4713293"/>
            <a:ext cx="1340731" cy="259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dirty="0">
                <a:ea typeface="Roboto" pitchFamily="34" charset="-122"/>
                <a:cs typeface="Roboto" pitchFamily="34" charset="-120"/>
              </a:rPr>
              <a:t>Direct Email</a:t>
            </a:r>
            <a:endParaRPr lang="en-US" dirty="0"/>
          </a:p>
        </p:txBody>
      </p:sp>
      <p:sp>
        <p:nvSpPr>
          <p:cNvPr id="36" name="Object 10">
            <a:extLst>
              <a:ext uri="{FF2B5EF4-FFF2-40B4-BE49-F238E27FC236}">
                <a16:creationId xmlns:a16="http://schemas.microsoft.com/office/drawing/2014/main" id="{C8AF2779-FF8C-6DEF-2CE2-B5ED14B7F6D9}"/>
              </a:ext>
            </a:extLst>
          </p:cNvPr>
          <p:cNvSpPr/>
          <p:nvPr/>
        </p:nvSpPr>
        <p:spPr>
          <a:xfrm>
            <a:off x="2510346" y="3602120"/>
            <a:ext cx="1124620" cy="112462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</p:sp>
      <p:sp>
        <p:nvSpPr>
          <p:cNvPr id="37" name="Object 11">
            <a:extLst>
              <a:ext uri="{FF2B5EF4-FFF2-40B4-BE49-F238E27FC236}">
                <a16:creationId xmlns:a16="http://schemas.microsoft.com/office/drawing/2014/main" id="{C528C643-CB89-6AF7-7E98-44A3E315D794}"/>
              </a:ext>
            </a:extLst>
          </p:cNvPr>
          <p:cNvSpPr/>
          <p:nvPr/>
        </p:nvSpPr>
        <p:spPr>
          <a:xfrm>
            <a:off x="2742707" y="3905136"/>
            <a:ext cx="659823" cy="5191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dirty="0">
                <a:ea typeface="Roboto" pitchFamily="34" charset="-122"/>
                <a:cs typeface="Roboto" pitchFamily="34" charset="-120"/>
              </a:rPr>
              <a:t>Direct Mail</a:t>
            </a:r>
            <a:endParaRPr lang="en-US" dirty="0"/>
          </a:p>
        </p:txBody>
      </p:sp>
      <p:sp>
        <p:nvSpPr>
          <p:cNvPr id="38" name="Object 12">
            <a:extLst>
              <a:ext uri="{FF2B5EF4-FFF2-40B4-BE49-F238E27FC236}">
                <a16:creationId xmlns:a16="http://schemas.microsoft.com/office/drawing/2014/main" id="{69BF4314-92C2-2822-5CF6-6798B4A9ED24}"/>
              </a:ext>
            </a:extLst>
          </p:cNvPr>
          <p:cNvSpPr/>
          <p:nvPr/>
        </p:nvSpPr>
        <p:spPr>
          <a:xfrm>
            <a:off x="3012656" y="2216832"/>
            <a:ext cx="2026413" cy="2026414"/>
          </a:xfrm>
          <a:prstGeom prst="ellipse">
            <a:avLst/>
          </a:prstGeom>
          <a:solidFill>
            <a:schemeClr val="accent4">
              <a:alpha val="70000"/>
            </a:schemeClr>
          </a:solidFill>
        </p:spPr>
      </p:sp>
      <p:sp>
        <p:nvSpPr>
          <p:cNvPr id="39" name="Object 13">
            <a:extLst>
              <a:ext uri="{FF2B5EF4-FFF2-40B4-BE49-F238E27FC236}">
                <a16:creationId xmlns:a16="http://schemas.microsoft.com/office/drawing/2014/main" id="{AF3CE71D-1A51-FB04-B5BF-D72515631F47}"/>
              </a:ext>
            </a:extLst>
          </p:cNvPr>
          <p:cNvSpPr/>
          <p:nvPr/>
        </p:nvSpPr>
        <p:spPr>
          <a:xfrm>
            <a:off x="3470740" y="2970683"/>
            <a:ext cx="1110333" cy="5191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dirty="0">
                <a:ea typeface="Roboto" pitchFamily="34" charset="-122"/>
                <a:cs typeface="Roboto" pitchFamily="34" charset="-120"/>
              </a:rPr>
              <a:t>Sales Rep Outreach</a:t>
            </a:r>
            <a:endParaRPr lang="en-US" dirty="0"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BD7FA2C8-D11F-5C57-998A-7FA0FBB26A1D}"/>
              </a:ext>
            </a:extLst>
          </p:cNvPr>
          <p:cNvSpPr/>
          <p:nvPr/>
        </p:nvSpPr>
        <p:spPr>
          <a:xfrm>
            <a:off x="4612264" y="2455926"/>
            <a:ext cx="1916900" cy="1916903"/>
          </a:xfrm>
          <a:prstGeom prst="ellipse">
            <a:avLst/>
          </a:prstGeom>
          <a:noFill/>
          <a:ln w="25400">
            <a:solidFill>
              <a:schemeClr val="accent5"/>
            </a:solidFill>
            <a:prstDash val="solid"/>
            <a:miter lim="800000"/>
          </a:ln>
        </p:spPr>
      </p:sp>
      <p:sp>
        <p:nvSpPr>
          <p:cNvPr id="41" name="Object 15">
            <a:extLst>
              <a:ext uri="{FF2B5EF4-FFF2-40B4-BE49-F238E27FC236}">
                <a16:creationId xmlns:a16="http://schemas.microsoft.com/office/drawing/2014/main" id="{CAA21D2C-1263-3C47-0697-8E7E9B88E8F4}"/>
              </a:ext>
            </a:extLst>
          </p:cNvPr>
          <p:cNvSpPr/>
          <p:nvPr/>
        </p:nvSpPr>
        <p:spPr>
          <a:xfrm>
            <a:off x="4947511" y="3283586"/>
            <a:ext cx="1246412" cy="259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dirty="0">
                <a:ea typeface="Roboto" pitchFamily="34" charset="-122"/>
                <a:cs typeface="Roboto" pitchFamily="34" charset="-120"/>
              </a:rPr>
              <a:t>Paid Social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14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51CC7-4C59-06FE-27D0-485743639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8F9AB4-3048-A656-FAD4-6970601A4D30}"/>
              </a:ext>
            </a:extLst>
          </p:cNvPr>
          <p:cNvSpPr txBox="1"/>
          <p:nvPr/>
        </p:nvSpPr>
        <p:spPr>
          <a:xfrm>
            <a:off x="505133" y="2379406"/>
            <a:ext cx="3732570" cy="1646624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r>
              <a:rPr lang="en-PH" sz="6000" b="1" dirty="0"/>
              <a:t>Campaign Metrics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98F834-490D-9E57-8079-9D4AECE9442A}"/>
              </a:ext>
            </a:extLst>
          </p:cNvPr>
          <p:cNvSpPr txBox="1"/>
          <p:nvPr/>
        </p:nvSpPr>
        <p:spPr>
          <a:xfrm>
            <a:off x="505133" y="4163097"/>
            <a:ext cx="3526093" cy="684206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r>
              <a:rPr lang="en-US" dirty="0"/>
              <a:t>We will measure success with </a:t>
            </a:r>
          </a:p>
          <a:p>
            <a:r>
              <a:rPr lang="en-US" dirty="0"/>
              <a:t>these metrics.</a:t>
            </a:r>
          </a:p>
        </p:txBody>
      </p:sp>
      <p:sp>
        <p:nvSpPr>
          <p:cNvPr id="69" name="Object 4">
            <a:extLst>
              <a:ext uri="{FF2B5EF4-FFF2-40B4-BE49-F238E27FC236}">
                <a16:creationId xmlns:a16="http://schemas.microsoft.com/office/drawing/2014/main" id="{B6955574-B74C-7E7F-8FEB-4AC9BE199D5D}"/>
              </a:ext>
            </a:extLst>
          </p:cNvPr>
          <p:cNvSpPr/>
          <p:nvPr/>
        </p:nvSpPr>
        <p:spPr>
          <a:xfrm>
            <a:off x="4787940" y="1101213"/>
            <a:ext cx="1172620" cy="4917082"/>
          </a:xfrm>
          <a:prstGeom prst="rect">
            <a:avLst/>
          </a:prstGeom>
          <a:solidFill>
            <a:schemeClr val="accent3"/>
          </a:solidFill>
        </p:spPr>
      </p:sp>
      <p:sp>
        <p:nvSpPr>
          <p:cNvPr id="70" name="Object 5">
            <a:extLst>
              <a:ext uri="{FF2B5EF4-FFF2-40B4-BE49-F238E27FC236}">
                <a16:creationId xmlns:a16="http://schemas.microsoft.com/office/drawing/2014/main" id="{395B1A25-F6B7-1409-1E89-A981EF3EA795}"/>
              </a:ext>
            </a:extLst>
          </p:cNvPr>
          <p:cNvSpPr/>
          <p:nvPr/>
        </p:nvSpPr>
        <p:spPr>
          <a:xfrm>
            <a:off x="4729316" y="6124255"/>
            <a:ext cx="1289793" cy="259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600" dirty="0">
                <a:ea typeface="Roboto" pitchFamily="34" charset="-122"/>
                <a:cs typeface="Roboto" pitchFamily="34" charset="-120"/>
              </a:rPr>
              <a:t>Targets</a:t>
            </a:r>
            <a:endParaRPr lang="en-US" sz="1600" dirty="0"/>
          </a:p>
        </p:txBody>
      </p:sp>
      <p:sp>
        <p:nvSpPr>
          <p:cNvPr id="71" name="Object 6">
            <a:extLst>
              <a:ext uri="{FF2B5EF4-FFF2-40B4-BE49-F238E27FC236}">
                <a16:creationId xmlns:a16="http://schemas.microsoft.com/office/drawing/2014/main" id="{4D4D4EB3-5A81-6B24-791E-3B68F6A76BC9}"/>
              </a:ext>
            </a:extLst>
          </p:cNvPr>
          <p:cNvSpPr/>
          <p:nvPr/>
        </p:nvSpPr>
        <p:spPr>
          <a:xfrm>
            <a:off x="4939410" y="617961"/>
            <a:ext cx="869617" cy="3407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684"/>
              </a:lnSpc>
              <a:buNone/>
            </a:pPr>
            <a:r>
              <a:rPr lang="en-US" sz="2600" kern="0" spc="135" dirty="0">
                <a:ea typeface="Roboto Slab" pitchFamily="34" charset="-122"/>
                <a:cs typeface="Roboto Slab" pitchFamily="34" charset="-120"/>
              </a:rPr>
              <a:t>100%</a:t>
            </a:r>
            <a:endParaRPr lang="en-US" sz="2600" dirty="0"/>
          </a:p>
        </p:txBody>
      </p:sp>
      <p:sp>
        <p:nvSpPr>
          <p:cNvPr id="72" name="Object 7">
            <a:extLst>
              <a:ext uri="{FF2B5EF4-FFF2-40B4-BE49-F238E27FC236}">
                <a16:creationId xmlns:a16="http://schemas.microsoft.com/office/drawing/2014/main" id="{5F3DEDBD-FE6D-6739-1A4B-9A36856A154B}"/>
              </a:ext>
            </a:extLst>
          </p:cNvPr>
          <p:cNvSpPr/>
          <p:nvPr/>
        </p:nvSpPr>
        <p:spPr>
          <a:xfrm>
            <a:off x="6227055" y="3709060"/>
            <a:ext cx="1172620" cy="2309235"/>
          </a:xfrm>
          <a:prstGeom prst="rect">
            <a:avLst/>
          </a:prstGeom>
          <a:solidFill>
            <a:schemeClr val="accent4"/>
          </a:solidFill>
        </p:spPr>
      </p:sp>
      <p:sp>
        <p:nvSpPr>
          <p:cNvPr id="73" name="Object 8">
            <a:extLst>
              <a:ext uri="{FF2B5EF4-FFF2-40B4-BE49-F238E27FC236}">
                <a16:creationId xmlns:a16="http://schemas.microsoft.com/office/drawing/2014/main" id="{81E80434-96E3-73BE-B20E-8047810D2A33}"/>
              </a:ext>
            </a:extLst>
          </p:cNvPr>
          <p:cNvSpPr/>
          <p:nvPr/>
        </p:nvSpPr>
        <p:spPr>
          <a:xfrm>
            <a:off x="6168436" y="6124255"/>
            <a:ext cx="1289793" cy="259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600" dirty="0">
                <a:ea typeface="Roboto" pitchFamily="34" charset="-122"/>
                <a:cs typeface="Roboto" pitchFamily="34" charset="-120"/>
              </a:rPr>
              <a:t>Responses</a:t>
            </a:r>
            <a:endParaRPr lang="en-US" sz="1600" dirty="0"/>
          </a:p>
        </p:txBody>
      </p:sp>
      <p:sp>
        <p:nvSpPr>
          <p:cNvPr id="74" name="Object 9">
            <a:extLst>
              <a:ext uri="{FF2B5EF4-FFF2-40B4-BE49-F238E27FC236}">
                <a16:creationId xmlns:a16="http://schemas.microsoft.com/office/drawing/2014/main" id="{F4158D97-5D0D-D1C5-5FCA-456DC59F9224}"/>
              </a:ext>
            </a:extLst>
          </p:cNvPr>
          <p:cNvSpPr/>
          <p:nvPr/>
        </p:nvSpPr>
        <p:spPr>
          <a:xfrm>
            <a:off x="6461587" y="3315974"/>
            <a:ext cx="703523" cy="3407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684"/>
              </a:lnSpc>
              <a:buNone/>
            </a:pPr>
            <a:r>
              <a:rPr lang="en-US" sz="2600" kern="0" spc="135" dirty="0">
                <a:ea typeface="Roboto Slab" pitchFamily="34" charset="-122"/>
                <a:cs typeface="Roboto Slab" pitchFamily="34" charset="-120"/>
              </a:rPr>
              <a:t>42%</a:t>
            </a:r>
            <a:endParaRPr lang="en-US" sz="2600" dirty="0"/>
          </a:p>
        </p:txBody>
      </p:sp>
      <p:sp>
        <p:nvSpPr>
          <p:cNvPr id="75" name="Object 10">
            <a:extLst>
              <a:ext uri="{FF2B5EF4-FFF2-40B4-BE49-F238E27FC236}">
                <a16:creationId xmlns:a16="http://schemas.microsoft.com/office/drawing/2014/main" id="{AA73A024-B74E-D473-0E7B-C54F5430016C}"/>
              </a:ext>
            </a:extLst>
          </p:cNvPr>
          <p:cNvSpPr/>
          <p:nvPr/>
        </p:nvSpPr>
        <p:spPr>
          <a:xfrm>
            <a:off x="7666161" y="5297814"/>
            <a:ext cx="1172620" cy="720481"/>
          </a:xfrm>
          <a:prstGeom prst="rect">
            <a:avLst/>
          </a:prstGeom>
          <a:solidFill>
            <a:schemeClr val="accent3"/>
          </a:solidFill>
        </p:spPr>
      </p:sp>
      <p:sp>
        <p:nvSpPr>
          <p:cNvPr id="76" name="Object 11">
            <a:extLst>
              <a:ext uri="{FF2B5EF4-FFF2-40B4-BE49-F238E27FC236}">
                <a16:creationId xmlns:a16="http://schemas.microsoft.com/office/drawing/2014/main" id="{EC039C5B-47FD-0A0B-81BF-E7319C9D359B}"/>
              </a:ext>
            </a:extLst>
          </p:cNvPr>
          <p:cNvSpPr/>
          <p:nvPr/>
        </p:nvSpPr>
        <p:spPr>
          <a:xfrm>
            <a:off x="7607554" y="6124255"/>
            <a:ext cx="1289793" cy="259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600" dirty="0">
                <a:ea typeface="Roboto" pitchFamily="34" charset="-122"/>
                <a:cs typeface="Roboto" pitchFamily="34" charset="-120"/>
              </a:rPr>
              <a:t>MQLs</a:t>
            </a:r>
            <a:endParaRPr lang="en-US" sz="1600" dirty="0"/>
          </a:p>
        </p:txBody>
      </p:sp>
      <p:sp>
        <p:nvSpPr>
          <p:cNvPr id="77" name="Object 12">
            <a:extLst>
              <a:ext uri="{FF2B5EF4-FFF2-40B4-BE49-F238E27FC236}">
                <a16:creationId xmlns:a16="http://schemas.microsoft.com/office/drawing/2014/main" id="{960FB086-784D-0CB0-4019-39AFBC4AF6F8}"/>
              </a:ext>
            </a:extLst>
          </p:cNvPr>
          <p:cNvSpPr/>
          <p:nvPr/>
        </p:nvSpPr>
        <p:spPr>
          <a:xfrm>
            <a:off x="7934908" y="4896931"/>
            <a:ext cx="635110" cy="3407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684"/>
              </a:lnSpc>
              <a:buNone/>
            </a:pPr>
            <a:r>
              <a:rPr lang="en-US" sz="2600" kern="0" spc="135" dirty="0">
                <a:ea typeface="Roboto Slab" pitchFamily="34" charset="-122"/>
                <a:cs typeface="Roboto Slab" pitchFamily="34" charset="-120"/>
              </a:rPr>
              <a:t>13%</a:t>
            </a:r>
            <a:endParaRPr lang="en-US" sz="2600" dirty="0"/>
          </a:p>
        </p:txBody>
      </p:sp>
      <p:sp>
        <p:nvSpPr>
          <p:cNvPr id="78" name="Object 13">
            <a:extLst>
              <a:ext uri="{FF2B5EF4-FFF2-40B4-BE49-F238E27FC236}">
                <a16:creationId xmlns:a16="http://schemas.microsoft.com/office/drawing/2014/main" id="{FD393EF5-1EE9-59B7-01D5-807DFC0E4A8A}"/>
              </a:ext>
            </a:extLst>
          </p:cNvPr>
          <p:cNvSpPr/>
          <p:nvPr/>
        </p:nvSpPr>
        <p:spPr>
          <a:xfrm>
            <a:off x="9105276" y="5856649"/>
            <a:ext cx="1172620" cy="161646"/>
          </a:xfrm>
          <a:prstGeom prst="rect">
            <a:avLst/>
          </a:prstGeom>
          <a:solidFill>
            <a:schemeClr val="accent3"/>
          </a:solidFill>
        </p:spPr>
      </p:sp>
      <p:sp>
        <p:nvSpPr>
          <p:cNvPr id="79" name="Object 14">
            <a:extLst>
              <a:ext uri="{FF2B5EF4-FFF2-40B4-BE49-F238E27FC236}">
                <a16:creationId xmlns:a16="http://schemas.microsoft.com/office/drawing/2014/main" id="{3691DE75-F342-A2FB-04FD-3E6331AEBE99}"/>
              </a:ext>
            </a:extLst>
          </p:cNvPr>
          <p:cNvSpPr/>
          <p:nvPr/>
        </p:nvSpPr>
        <p:spPr>
          <a:xfrm>
            <a:off x="9046673" y="6124255"/>
            <a:ext cx="1289793" cy="259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600" dirty="0">
                <a:ea typeface="Roboto" pitchFamily="34" charset="-122"/>
                <a:cs typeface="Roboto" pitchFamily="34" charset="-120"/>
              </a:rPr>
              <a:t>SQLs</a:t>
            </a:r>
            <a:endParaRPr lang="en-US" sz="1600" dirty="0"/>
          </a:p>
        </p:txBody>
      </p:sp>
      <p:sp>
        <p:nvSpPr>
          <p:cNvPr id="80" name="Object 15">
            <a:extLst>
              <a:ext uri="{FF2B5EF4-FFF2-40B4-BE49-F238E27FC236}">
                <a16:creationId xmlns:a16="http://schemas.microsoft.com/office/drawing/2014/main" id="{637B8410-4F3E-BCB5-04E0-9B5DB4FDEB16}"/>
              </a:ext>
            </a:extLst>
          </p:cNvPr>
          <p:cNvSpPr/>
          <p:nvPr/>
        </p:nvSpPr>
        <p:spPr>
          <a:xfrm>
            <a:off x="9447312" y="5399473"/>
            <a:ext cx="488590" cy="3407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684"/>
              </a:lnSpc>
              <a:buNone/>
            </a:pPr>
            <a:r>
              <a:rPr lang="en-US" sz="2600" kern="0" spc="135" dirty="0">
                <a:ea typeface="Roboto Slab" pitchFamily="34" charset="-122"/>
                <a:cs typeface="Roboto Slab" pitchFamily="34" charset="-120"/>
              </a:rPr>
              <a:t>3%</a:t>
            </a:r>
            <a:endParaRPr lang="en-US" sz="2600" dirty="0"/>
          </a:p>
        </p:txBody>
      </p:sp>
      <p:sp>
        <p:nvSpPr>
          <p:cNvPr id="81" name="Object 16">
            <a:extLst>
              <a:ext uri="{FF2B5EF4-FFF2-40B4-BE49-F238E27FC236}">
                <a16:creationId xmlns:a16="http://schemas.microsoft.com/office/drawing/2014/main" id="{74F80761-CF29-A703-1C30-18CF82A35D49}"/>
              </a:ext>
            </a:extLst>
          </p:cNvPr>
          <p:cNvSpPr/>
          <p:nvPr/>
        </p:nvSpPr>
        <p:spPr>
          <a:xfrm>
            <a:off x="10544383" y="5972109"/>
            <a:ext cx="1172620" cy="46185"/>
          </a:xfrm>
          <a:prstGeom prst="rect">
            <a:avLst/>
          </a:prstGeom>
          <a:solidFill>
            <a:schemeClr val="accent3"/>
          </a:solidFill>
        </p:spPr>
      </p:sp>
      <p:sp>
        <p:nvSpPr>
          <p:cNvPr id="82" name="Object 17">
            <a:extLst>
              <a:ext uri="{FF2B5EF4-FFF2-40B4-BE49-F238E27FC236}">
                <a16:creationId xmlns:a16="http://schemas.microsoft.com/office/drawing/2014/main" id="{9BF69FEC-CC85-DE9D-6F82-44CB7318262B}"/>
              </a:ext>
            </a:extLst>
          </p:cNvPr>
          <p:cNvSpPr/>
          <p:nvPr/>
        </p:nvSpPr>
        <p:spPr>
          <a:xfrm>
            <a:off x="10485791" y="6124255"/>
            <a:ext cx="1289793" cy="259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600" dirty="0">
                <a:ea typeface="Roboto" pitchFamily="34" charset="-122"/>
                <a:cs typeface="Roboto" pitchFamily="34" charset="-120"/>
              </a:rPr>
              <a:t>Customers</a:t>
            </a:r>
            <a:endParaRPr lang="en-US" sz="1600" dirty="0"/>
          </a:p>
        </p:txBody>
      </p:sp>
      <p:sp>
        <p:nvSpPr>
          <p:cNvPr id="83" name="Object 18">
            <a:extLst>
              <a:ext uri="{FF2B5EF4-FFF2-40B4-BE49-F238E27FC236}">
                <a16:creationId xmlns:a16="http://schemas.microsoft.com/office/drawing/2014/main" id="{6D845E67-B468-73BE-4E9E-4C935D3DF94C}"/>
              </a:ext>
            </a:extLst>
          </p:cNvPr>
          <p:cNvSpPr/>
          <p:nvPr/>
        </p:nvSpPr>
        <p:spPr>
          <a:xfrm>
            <a:off x="10920633" y="5514935"/>
            <a:ext cx="420176" cy="3407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684"/>
              </a:lnSpc>
              <a:buNone/>
            </a:pPr>
            <a:r>
              <a:rPr lang="en-US" sz="2600" kern="0" spc="135" dirty="0">
                <a:ea typeface="Roboto Slab" pitchFamily="34" charset="-122"/>
                <a:cs typeface="Roboto Slab" pitchFamily="34" charset="-120"/>
              </a:rPr>
              <a:t>1%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74563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7E7A11-2D9A-768A-6A41-D7432CAB6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96232"/>
            <a:ext cx="12192000" cy="13617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5C9018-8FD3-449C-2A5E-9816D8620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935" y="2833862"/>
            <a:ext cx="6792130" cy="1190277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4690521A-B432-EC15-2453-1173B7828915}"/>
              </a:ext>
            </a:extLst>
          </p:cNvPr>
          <p:cNvSpPr/>
          <p:nvPr/>
        </p:nvSpPr>
        <p:spPr>
          <a:xfrm>
            <a:off x="0" y="5778243"/>
            <a:ext cx="12188933" cy="27584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173"/>
              </a:lnSpc>
              <a:spcBef>
                <a:spcPts val="1710"/>
              </a:spcBef>
              <a:buNone/>
            </a:pP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Empower your team to build consistently beautiful presentations like this 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D27D7C8-6D4B-C381-DB83-0F28B587C7AF}"/>
              </a:ext>
            </a:extLst>
          </p:cNvPr>
          <p:cNvSpPr/>
          <p:nvPr/>
        </p:nvSpPr>
        <p:spPr>
          <a:xfrm>
            <a:off x="0" y="6300147"/>
            <a:ext cx="12188933" cy="27584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173"/>
              </a:lnSpc>
              <a:spcBef>
                <a:spcPts val="1140"/>
              </a:spcBef>
              <a:buNone/>
            </a:pP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Head to </a:t>
            </a:r>
            <a:r>
              <a:rPr lang="en-US" sz="1600" u="sng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slidestudio.io</a:t>
            </a: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 and get started.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88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1587</TotalTime>
  <Words>93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Abel</vt:lpstr>
      <vt:lpstr>Arial</vt:lpstr>
      <vt:lpstr>Calibri</vt:lpstr>
      <vt:lpstr>Outfit</vt:lpstr>
      <vt:lpstr>Raleway</vt:lpstr>
      <vt:lpstr>Roboto</vt:lpstr>
      <vt:lpstr>Roboto Slab</vt:lpstr>
      <vt:lpstr>Office Theme</vt:lpstr>
      <vt:lpstr>Marketing Campaign Plan</vt:lpstr>
      <vt:lpstr>Multi-touch Strategy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 Nae Deliña</dc:creator>
  <cp:lastModifiedBy>Frances Nae Deliña</cp:lastModifiedBy>
  <cp:revision>135</cp:revision>
  <dcterms:created xsi:type="dcterms:W3CDTF">2025-06-02T14:56:28Z</dcterms:created>
  <dcterms:modified xsi:type="dcterms:W3CDTF">2025-07-09T17:29:46Z</dcterms:modified>
</cp:coreProperties>
</file>