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Outfit"/>
      <p:regular r:id="rId9"/>
      <p:bold r:id="rId10"/>
    </p:embeddedFont>
    <p:embeddedFont>
      <p:font typeface="Abel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i29r1ofdq6F1fy5oPtOvTTaYrn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bel-regular.fntdata"/><Relationship Id="rId10" Type="http://schemas.openxmlformats.org/officeDocument/2006/relationships/font" Target="fonts/Outfit-bold.fntdata"/><Relationship Id="rId12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Outfi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 showMasterSp="0">
  <p:cSld name="2_Title Slid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/>
          <p:nvPr>
            <p:ph type="ctrTitle"/>
          </p:nvPr>
        </p:nvSpPr>
        <p:spPr>
          <a:xfrm>
            <a:off x="504444" y="4208107"/>
            <a:ext cx="11183112" cy="10916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bel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6"/>
          <p:cNvSpPr txBox="1"/>
          <p:nvPr>
            <p:ph idx="1" type="subTitle"/>
          </p:nvPr>
        </p:nvSpPr>
        <p:spPr>
          <a:xfrm>
            <a:off x="509016" y="5999584"/>
            <a:ext cx="5586412" cy="5598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6"/>
          <p:cNvSpPr/>
          <p:nvPr>
            <p:ph idx="2" type="pic"/>
          </p:nvPr>
        </p:nvSpPr>
        <p:spPr>
          <a:xfrm>
            <a:off x="0" y="0"/>
            <a:ext cx="12188952" cy="4040155"/>
          </a:xfrm>
          <a:prstGeom prst="rect">
            <a:avLst/>
          </a:prstGeom>
          <a:noFill/>
          <a:ln>
            <a:noFill/>
          </a:ln>
        </p:spPr>
      </p:sp>
      <p:sp>
        <p:nvSpPr>
          <p:cNvPr id="20" name="Google Shape;20;p6"/>
          <p:cNvSpPr txBox="1"/>
          <p:nvPr>
            <p:ph idx="3" type="body"/>
          </p:nvPr>
        </p:nvSpPr>
        <p:spPr>
          <a:xfrm>
            <a:off x="509016" y="5467918"/>
            <a:ext cx="5586984" cy="363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1" name="Google Shape;21;p6"/>
          <p:cNvPicPr preferRelativeResize="0"/>
          <p:nvPr>
            <p:ph idx="4" type="pic"/>
          </p:nvPr>
        </p:nvPicPr>
        <p:blipFill/>
        <p:spPr>
          <a:xfrm>
            <a:off x="9639439" y="282298"/>
            <a:ext cx="2039112" cy="35512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/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Blank" showMasterSp="0">
  <p:cSld name="5_Blank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"/>
          <p:cNvSpPr/>
          <p:nvPr>
            <p:ph idx="2" type="pic"/>
          </p:nvPr>
        </p:nvSpPr>
        <p:spPr>
          <a:xfrm>
            <a:off x="0" y="0"/>
            <a:ext cx="3328416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6" name="Google Shape;26;p8"/>
          <p:cNvPicPr preferRelativeResize="0"/>
          <p:nvPr>
            <p:ph idx="3" type="pic"/>
          </p:nvPr>
        </p:nvPicPr>
        <p:blipFill/>
        <p:spPr>
          <a:xfrm>
            <a:off x="10254342" y="196719"/>
            <a:ext cx="1627632" cy="283464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Blank" showMasterSp="0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showMasterSp="0">
  <p:cSld name="1_Title Slid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/>
          <p:nvPr>
            <p:ph type="ctrTitle"/>
          </p:nvPr>
        </p:nvSpPr>
        <p:spPr>
          <a:xfrm>
            <a:off x="6096000" y="1794168"/>
            <a:ext cx="5586412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bel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" type="subTitle"/>
          </p:nvPr>
        </p:nvSpPr>
        <p:spPr>
          <a:xfrm>
            <a:off x="6096000" y="4422711"/>
            <a:ext cx="5586412" cy="1506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" name="Google Shape;31;p10"/>
          <p:cNvSpPr/>
          <p:nvPr>
            <p:ph idx="2" type="pic"/>
          </p:nvPr>
        </p:nvSpPr>
        <p:spPr>
          <a:xfrm>
            <a:off x="0" y="0"/>
            <a:ext cx="5458968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10"/>
          <p:cNvSpPr txBox="1"/>
          <p:nvPr>
            <p:ph idx="3" type="body"/>
          </p:nvPr>
        </p:nvSpPr>
        <p:spPr>
          <a:xfrm>
            <a:off x="6095428" y="1296988"/>
            <a:ext cx="5586984" cy="363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3" name="Google Shape;33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639439" y="280696"/>
            <a:ext cx="2035611" cy="356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/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" type="body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be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/>
          <p:nvPr>
            <p:ph type="title"/>
          </p:nvPr>
        </p:nvSpPr>
        <p:spPr>
          <a:xfrm>
            <a:off x="495300" y="495300"/>
            <a:ext cx="11187112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" type="body"/>
          </p:nvPr>
        </p:nvSpPr>
        <p:spPr>
          <a:xfrm>
            <a:off x="495300" y="1825625"/>
            <a:ext cx="533244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2" type="body"/>
          </p:nvPr>
        </p:nvSpPr>
        <p:spPr>
          <a:xfrm>
            <a:off x="6349967" y="1825625"/>
            <a:ext cx="533244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type="title"/>
          </p:nvPr>
        </p:nvSpPr>
        <p:spPr>
          <a:xfrm>
            <a:off x="495113" y="569946"/>
            <a:ext cx="11183112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" type="body"/>
          </p:nvPr>
        </p:nvSpPr>
        <p:spPr>
          <a:xfrm>
            <a:off x="495113" y="1987419"/>
            <a:ext cx="5330952" cy="6400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4"/>
          <p:cNvSpPr txBox="1"/>
          <p:nvPr>
            <p:ph idx="2" type="body"/>
          </p:nvPr>
        </p:nvSpPr>
        <p:spPr>
          <a:xfrm>
            <a:off x="495113" y="2733869"/>
            <a:ext cx="5330952" cy="34557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indent="-3810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3" type="body"/>
          </p:nvPr>
        </p:nvSpPr>
        <p:spPr>
          <a:xfrm>
            <a:off x="6347273" y="1987419"/>
            <a:ext cx="5330952" cy="6400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4"/>
          <p:cNvSpPr txBox="1"/>
          <p:nvPr>
            <p:ph idx="4" type="body"/>
          </p:nvPr>
        </p:nvSpPr>
        <p:spPr>
          <a:xfrm>
            <a:off x="6347273" y="2733869"/>
            <a:ext cx="5330952" cy="34557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indent="-3810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 showMasterSp="0">
  <p:cSld name="1_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6"/>
          <p:cNvSpPr/>
          <p:nvPr>
            <p:ph idx="2" type="pic"/>
          </p:nvPr>
        </p:nvSpPr>
        <p:spPr>
          <a:xfrm>
            <a:off x="6733032" y="0"/>
            <a:ext cx="5458968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53" name="Google Shape;53;p16"/>
          <p:cNvPicPr preferRelativeResize="0"/>
          <p:nvPr>
            <p:ph idx="3" type="pic"/>
          </p:nvPr>
        </p:nvPicPr>
        <p:blipFill/>
        <p:spPr>
          <a:xfrm>
            <a:off x="10254342" y="196719"/>
            <a:ext cx="1627632" cy="283464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Blank" showMasterSp="0">
  <p:cSld name="4_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/>
          <p:nvPr>
            <p:ph idx="2" type="pic"/>
          </p:nvPr>
        </p:nvSpPr>
        <p:spPr>
          <a:xfrm>
            <a:off x="8863584" y="0"/>
            <a:ext cx="3328416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56" name="Google Shape;56;p17"/>
          <p:cNvPicPr preferRelativeResize="0"/>
          <p:nvPr>
            <p:ph idx="3" type="pic"/>
          </p:nvPr>
        </p:nvPicPr>
        <p:blipFill/>
        <p:spPr>
          <a:xfrm>
            <a:off x="10254342" y="196719"/>
            <a:ext cx="1627632" cy="283464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Blank" showMasterSp="0">
  <p:cSld name="2_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/>
          <p:nvPr>
            <p:ph idx="2" type="pic"/>
          </p:nvPr>
        </p:nvSpPr>
        <p:spPr>
          <a:xfrm>
            <a:off x="0" y="0"/>
            <a:ext cx="5458968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59" name="Google Shape;59;p18"/>
          <p:cNvPicPr preferRelativeResize="0"/>
          <p:nvPr>
            <p:ph idx="3" type="pic"/>
          </p:nvPr>
        </p:nvPicPr>
        <p:blipFill/>
        <p:spPr>
          <a:xfrm>
            <a:off x="10254342" y="196719"/>
            <a:ext cx="1627632" cy="283464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el"/>
              <a:buNone/>
              <a:defRPr b="1" i="0" sz="5000" u="none" cap="none" strike="noStrike">
                <a:solidFill>
                  <a:schemeClr val="accent1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" name="Google Shape;15;p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0254342" y="196719"/>
            <a:ext cx="1625981" cy="284943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hyperlink" Target="https://slidestudio.i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"/>
          <p:cNvSpPr txBox="1"/>
          <p:nvPr>
            <p:ph type="ctrTitle"/>
          </p:nvPr>
        </p:nvSpPr>
        <p:spPr>
          <a:xfrm>
            <a:off x="504444" y="4208107"/>
            <a:ext cx="11183112" cy="10916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bel"/>
              <a:buNone/>
            </a:pPr>
            <a:r>
              <a:rPr lang="en-US"/>
              <a:t>Seed Round Pitch Deck</a:t>
            </a:r>
            <a:endParaRPr/>
          </a:p>
        </p:txBody>
      </p:sp>
      <p:sp>
        <p:nvSpPr>
          <p:cNvPr id="65" name="Google Shape;65;p1"/>
          <p:cNvSpPr txBox="1"/>
          <p:nvPr>
            <p:ph idx="1" type="subTitle"/>
          </p:nvPr>
        </p:nvSpPr>
        <p:spPr>
          <a:xfrm>
            <a:off x="509016" y="5999584"/>
            <a:ext cx="5586412" cy="559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Date</a:t>
            </a:r>
            <a:endParaRPr/>
          </a:p>
        </p:txBody>
      </p:sp>
      <p:sp>
        <p:nvSpPr>
          <p:cNvPr id="66" name="Google Shape;66;p1"/>
          <p:cNvSpPr txBox="1"/>
          <p:nvPr>
            <p:ph idx="3" type="body"/>
          </p:nvPr>
        </p:nvSpPr>
        <p:spPr>
          <a:xfrm>
            <a:off x="509016" y="5467918"/>
            <a:ext cx="5586984" cy="363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PRESENTATION TEMPLATE</a:t>
            </a:r>
            <a:endParaRPr/>
          </a:p>
        </p:txBody>
      </p:sp>
      <p:pic>
        <p:nvPicPr>
          <p:cNvPr id="67" name="Google Shape;67;p1"/>
          <p:cNvPicPr preferRelativeResize="0"/>
          <p:nvPr>
            <p:ph idx="4" type="pic"/>
          </p:nvPr>
        </p:nvPicPr>
        <p:blipFill/>
        <p:spPr>
          <a:xfrm>
            <a:off x="9639439" y="282298"/>
            <a:ext cx="2039112" cy="35512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68" name="Google Shape;68;p1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37966" l="0" r="0" t="12314"/>
          <a:stretch/>
        </p:blipFill>
        <p:spPr>
          <a:xfrm>
            <a:off x="0" y="0"/>
            <a:ext cx="12188952" cy="40401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"/>
          <p:cNvSpPr txBox="1"/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el"/>
              <a:buNone/>
            </a:pPr>
            <a:r>
              <a:rPr lang="en-US"/>
              <a:t>Present the Problem</a:t>
            </a:r>
            <a:endParaRPr/>
          </a:p>
        </p:txBody>
      </p:sp>
      <p:pic>
        <p:nvPicPr>
          <p:cNvPr descr="preencoded.png" id="74" name="Google Shape;7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5398" y="2372006"/>
            <a:ext cx="1199850" cy="122841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2"/>
          <p:cNvSpPr/>
          <p:nvPr/>
        </p:nvSpPr>
        <p:spPr>
          <a:xfrm>
            <a:off x="495300" y="4008753"/>
            <a:ext cx="3566160" cy="3747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utfit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What?</a:t>
            </a:r>
            <a:endParaRPr b="0" i="0" sz="20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76" name="Google Shape;76;p2"/>
          <p:cNvSpPr/>
          <p:nvPr/>
        </p:nvSpPr>
        <p:spPr>
          <a:xfrm>
            <a:off x="495300" y="4426080"/>
            <a:ext cx="3566160" cy="1610926"/>
          </a:xfrm>
          <a:prstGeom prst="rect">
            <a:avLst/>
          </a:prstGeom>
          <a:noFill/>
          <a:ln>
            <a:noFill/>
          </a:ln>
        </p:spPr>
        <p:txBody>
          <a:bodyPr anchorCtr="0" anchor="t" bIns="118850" lIns="228600" spcFirstLastPara="1" rIns="228600" wrap="square" tIns="11885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utfit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Define the problem in simple terms and identify the persona with precision - show you understand who you're selling to and why.</a:t>
            </a:r>
            <a:endParaRPr b="0" i="0" sz="20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descr="preencoded.png" id="77" name="Google Shape;7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94044" y="2480920"/>
            <a:ext cx="1009398" cy="1009398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2"/>
          <p:cNvSpPr/>
          <p:nvPr/>
        </p:nvSpPr>
        <p:spPr>
          <a:xfrm>
            <a:off x="4261372" y="4008753"/>
            <a:ext cx="3566160" cy="3747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utfit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How painful?</a:t>
            </a:r>
            <a:endParaRPr b="0" i="0" sz="20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79" name="Google Shape;79;p2"/>
          <p:cNvSpPr/>
          <p:nvPr/>
        </p:nvSpPr>
        <p:spPr>
          <a:xfrm>
            <a:off x="4305776" y="4426080"/>
            <a:ext cx="3566160" cy="1610926"/>
          </a:xfrm>
          <a:prstGeom prst="rect">
            <a:avLst/>
          </a:prstGeom>
          <a:noFill/>
          <a:ln>
            <a:noFill/>
          </a:ln>
        </p:spPr>
        <p:txBody>
          <a:bodyPr anchorCtr="0" anchor="t" bIns="118850" lIns="228600" spcFirstLastPara="1" rIns="228600" wrap="square" tIns="11885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utfit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Explain how painful the problem it is by going deeper into its impact on the life and/or business of those who experience it.</a:t>
            </a:r>
            <a:endParaRPr b="0" i="0" sz="20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descr="preencoded.png" id="80" name="Google Shape;80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437113" y="2403261"/>
            <a:ext cx="1142714" cy="1142714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2"/>
          <p:cNvSpPr/>
          <p:nvPr/>
        </p:nvSpPr>
        <p:spPr>
          <a:xfrm>
            <a:off x="8116252" y="4008753"/>
            <a:ext cx="3566160" cy="3747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utfit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At what scale?</a:t>
            </a:r>
            <a:endParaRPr b="0" i="0" sz="20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82" name="Google Shape;82;p2"/>
          <p:cNvSpPr/>
          <p:nvPr/>
        </p:nvSpPr>
        <p:spPr>
          <a:xfrm>
            <a:off x="8116252" y="4426080"/>
            <a:ext cx="3566160" cy="1610926"/>
          </a:xfrm>
          <a:prstGeom prst="rect">
            <a:avLst/>
          </a:prstGeom>
          <a:noFill/>
          <a:ln>
            <a:noFill/>
          </a:ln>
        </p:spPr>
        <p:txBody>
          <a:bodyPr anchorCtr="0" anchor="t" bIns="118850" lIns="228600" spcFirstLastPara="1" rIns="228600" wrap="square" tIns="11885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utfit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Give an estimation of how widespread the problem is.</a:t>
            </a:r>
            <a:endParaRPr b="0" i="0" sz="20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356" r="19832" t="0"/>
          <a:stretch/>
        </p:blipFill>
        <p:spPr>
          <a:xfrm>
            <a:off x="0" y="0"/>
            <a:ext cx="332841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3"/>
          <p:cNvPicPr preferRelativeResize="0"/>
          <p:nvPr>
            <p:ph idx="3" type="pic"/>
          </p:nvPr>
        </p:nvPicPr>
        <p:blipFill/>
        <p:spPr>
          <a:xfrm>
            <a:off x="10254342" y="196719"/>
            <a:ext cx="1627632" cy="28346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sp>
        <p:nvSpPr>
          <p:cNvPr id="89" name="Google Shape;89;p3"/>
          <p:cNvSpPr txBox="1"/>
          <p:nvPr/>
        </p:nvSpPr>
        <p:spPr>
          <a:xfrm>
            <a:off x="4010024" y="569946"/>
            <a:ext cx="7672387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bel"/>
              <a:buNone/>
            </a:pPr>
            <a:r>
              <a:rPr b="1" i="0" lang="en-US" sz="5000" u="none" cap="none" strike="noStrike">
                <a:solidFill>
                  <a:schemeClr val="accent1"/>
                </a:solidFill>
                <a:latin typeface="Abel"/>
                <a:ea typeface="Abel"/>
                <a:cs typeface="Abel"/>
                <a:sym typeface="Abel"/>
              </a:rPr>
              <a:t>User Base Breakdown</a:t>
            </a:r>
            <a:endParaRPr/>
          </a:p>
        </p:txBody>
      </p:sp>
      <p:sp>
        <p:nvSpPr>
          <p:cNvPr id="90" name="Google Shape;90;p3"/>
          <p:cNvSpPr txBox="1"/>
          <p:nvPr/>
        </p:nvSpPr>
        <p:spPr>
          <a:xfrm>
            <a:off x="4010024" y="1366358"/>
            <a:ext cx="7672387" cy="6000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utfit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Show how you segment your market and outline these submarkets. Describe how and when you will address them.</a:t>
            </a:r>
            <a:endParaRPr/>
          </a:p>
        </p:txBody>
      </p:sp>
      <p:sp>
        <p:nvSpPr>
          <p:cNvPr id="91" name="Google Shape;91;p3"/>
          <p:cNvSpPr/>
          <p:nvPr/>
        </p:nvSpPr>
        <p:spPr>
          <a:xfrm>
            <a:off x="4010024" y="2214009"/>
            <a:ext cx="2419221" cy="39614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"/>
          <p:cNvSpPr/>
          <p:nvPr/>
        </p:nvSpPr>
        <p:spPr>
          <a:xfrm>
            <a:off x="4174223" y="2441433"/>
            <a:ext cx="2090823" cy="326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5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Outfit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The Core group:</a:t>
            </a:r>
            <a:endParaRPr b="0" i="0" sz="16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93" name="Google Shape;93;p3"/>
          <p:cNvSpPr/>
          <p:nvPr/>
        </p:nvSpPr>
        <p:spPr>
          <a:xfrm>
            <a:off x="4174223" y="2917751"/>
            <a:ext cx="2090823" cy="14390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87"/>
              <a:buFont typeface="Outfit"/>
              <a:buNone/>
            </a:pPr>
            <a:r>
              <a:rPr b="0" i="0" lang="en-US" sz="1687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This group or pride of hunters are always on the lookout for the best product.</a:t>
            </a:r>
            <a:endParaRPr b="0" i="0" sz="18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94" name="Google Shape;94;p3"/>
          <p:cNvSpPr/>
          <p:nvPr/>
        </p:nvSpPr>
        <p:spPr>
          <a:xfrm>
            <a:off x="4174223" y="4746733"/>
            <a:ext cx="2090700" cy="6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66688" lvl="0" marL="166688" marR="0" rtl="0" algn="l">
              <a:lnSpc>
                <a:spcPct val="11200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66"/>
              <a:buFont typeface="Outfit"/>
              <a:buChar char="•"/>
            </a:pPr>
            <a:r>
              <a:rPr b="0" i="0" lang="en-US" sz="1266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group specifics</a:t>
            </a:r>
            <a:endParaRPr/>
          </a:p>
          <a:p>
            <a:pPr indent="-166688" lvl="0" marL="166688" marR="0" rtl="0" algn="l">
              <a:lnSpc>
                <a:spcPct val="112006"/>
              </a:lnSpc>
              <a:spcBef>
                <a:spcPts val="471"/>
              </a:spcBef>
              <a:spcAft>
                <a:spcPts val="0"/>
              </a:spcAft>
              <a:buClr>
                <a:srgbClr val="FFFFFF"/>
              </a:buClr>
              <a:buSzPts val="1266"/>
              <a:buFont typeface="Outfit"/>
              <a:buChar char="•"/>
            </a:pPr>
            <a:r>
              <a:rPr b="0" i="0" lang="en-US" sz="1266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group specifics</a:t>
            </a:r>
            <a:endParaRPr/>
          </a:p>
          <a:p>
            <a:pPr indent="-166688" lvl="0" marL="166688" marR="0" rtl="0" algn="l">
              <a:lnSpc>
                <a:spcPct val="112006"/>
              </a:lnSpc>
              <a:spcBef>
                <a:spcPts val="471"/>
              </a:spcBef>
              <a:spcAft>
                <a:spcPts val="0"/>
              </a:spcAft>
              <a:buClr>
                <a:srgbClr val="FFFFFF"/>
              </a:buClr>
              <a:buSzPts val="1266"/>
              <a:buFont typeface="Outfit"/>
              <a:buChar char="•"/>
            </a:pPr>
            <a:r>
              <a:rPr b="0" i="0" lang="en-US" sz="1266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group specifics</a:t>
            </a:r>
            <a:endParaRPr b="0" i="0" sz="18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95" name="Google Shape;95;p3"/>
          <p:cNvSpPr/>
          <p:nvPr/>
        </p:nvSpPr>
        <p:spPr>
          <a:xfrm>
            <a:off x="6636607" y="2214009"/>
            <a:ext cx="2419221" cy="39614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"/>
          <p:cNvSpPr/>
          <p:nvPr/>
        </p:nvSpPr>
        <p:spPr>
          <a:xfrm>
            <a:off x="6800806" y="2441433"/>
            <a:ext cx="2090823" cy="326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5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Outfit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Group 2:</a:t>
            </a:r>
            <a:endParaRPr b="0" i="0" sz="16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97" name="Google Shape;97;p3"/>
          <p:cNvSpPr/>
          <p:nvPr/>
        </p:nvSpPr>
        <p:spPr>
          <a:xfrm>
            <a:off x="6800806" y="2917751"/>
            <a:ext cx="2090823" cy="16788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87"/>
              <a:buFont typeface="Outfit"/>
              <a:buNone/>
            </a:pPr>
            <a:r>
              <a:rPr b="0" i="0" lang="en-US" sz="1687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Young, fast, and on-the-ball, this group are the rapid early tech adopters and will always be one step ahead.</a:t>
            </a:r>
            <a:endParaRPr b="0" i="0" sz="18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98" name="Google Shape;98;p3"/>
          <p:cNvSpPr/>
          <p:nvPr/>
        </p:nvSpPr>
        <p:spPr>
          <a:xfrm>
            <a:off x="6800806" y="4746733"/>
            <a:ext cx="20907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66688" lvl="0" marL="166688" marR="0" rtl="0" algn="l">
              <a:lnSpc>
                <a:spcPct val="11200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66"/>
              <a:buFont typeface="Outfit"/>
              <a:buChar char="•"/>
            </a:pPr>
            <a:r>
              <a:rPr b="0" i="0" lang="en-US" sz="1266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group specifics</a:t>
            </a:r>
            <a:endParaRPr/>
          </a:p>
          <a:p>
            <a:pPr indent="-166688" lvl="0" marL="166688" marR="0" rtl="0" algn="l">
              <a:lnSpc>
                <a:spcPct val="112006"/>
              </a:lnSpc>
              <a:spcBef>
                <a:spcPts val="471"/>
              </a:spcBef>
              <a:spcAft>
                <a:spcPts val="0"/>
              </a:spcAft>
              <a:buClr>
                <a:srgbClr val="FFFFFF"/>
              </a:buClr>
              <a:buSzPts val="1266"/>
              <a:buFont typeface="Outfit"/>
              <a:buChar char="•"/>
            </a:pPr>
            <a:r>
              <a:rPr b="0" i="0" lang="en-US" sz="1266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group specifics</a:t>
            </a:r>
            <a:endParaRPr b="0" i="0" sz="18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99" name="Google Shape;99;p3"/>
          <p:cNvSpPr/>
          <p:nvPr/>
        </p:nvSpPr>
        <p:spPr>
          <a:xfrm>
            <a:off x="9263190" y="2214009"/>
            <a:ext cx="2419221" cy="396140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3"/>
          <p:cNvSpPr/>
          <p:nvPr/>
        </p:nvSpPr>
        <p:spPr>
          <a:xfrm>
            <a:off x="9427389" y="2441433"/>
            <a:ext cx="2090823" cy="326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utfit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Group 3:</a:t>
            </a:r>
            <a:endParaRPr b="0" i="0" sz="16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01" name="Google Shape;101;p3"/>
          <p:cNvSpPr/>
          <p:nvPr/>
        </p:nvSpPr>
        <p:spPr>
          <a:xfrm>
            <a:off x="9427389" y="2917751"/>
            <a:ext cx="2090823" cy="1918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7"/>
              <a:buFont typeface="Outfit"/>
              <a:buNone/>
            </a:pPr>
            <a:r>
              <a:rPr b="0" i="0" lang="en-US" sz="1687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The considerate and careful ones, this group always reads the small print and can be harder to convert.</a:t>
            </a:r>
            <a:endParaRPr b="0" i="0" sz="18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9427389" y="4746733"/>
            <a:ext cx="2090700" cy="9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66688" lvl="0" marL="166688" marR="0" rtl="0" algn="l">
              <a:lnSpc>
                <a:spcPct val="1120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6"/>
              <a:buFont typeface="Outfit"/>
              <a:buChar char="•"/>
            </a:pPr>
            <a:r>
              <a:rPr b="0" i="0" lang="en-US" sz="1266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group specifics</a:t>
            </a:r>
            <a:endParaRPr/>
          </a:p>
          <a:p>
            <a:pPr indent="-166688" lvl="0" marL="166688" marR="0" rtl="0" algn="l">
              <a:lnSpc>
                <a:spcPct val="112006"/>
              </a:lnSpc>
              <a:spcBef>
                <a:spcPts val="471"/>
              </a:spcBef>
              <a:spcAft>
                <a:spcPts val="0"/>
              </a:spcAft>
              <a:buClr>
                <a:schemeClr val="dk1"/>
              </a:buClr>
              <a:buSzPts val="1266"/>
              <a:buFont typeface="Outfit"/>
              <a:buChar char="•"/>
            </a:pPr>
            <a:r>
              <a:rPr b="0" i="0" lang="en-US" sz="1266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group specifics</a:t>
            </a:r>
            <a:endParaRPr/>
          </a:p>
          <a:p>
            <a:pPr indent="-166688" lvl="0" marL="166688" marR="0" rtl="0" algn="l">
              <a:lnSpc>
                <a:spcPct val="112006"/>
              </a:lnSpc>
              <a:spcBef>
                <a:spcPts val="471"/>
              </a:spcBef>
              <a:spcAft>
                <a:spcPts val="0"/>
              </a:spcAft>
              <a:buClr>
                <a:schemeClr val="dk1"/>
              </a:buClr>
              <a:buSzPts val="1266"/>
              <a:buFont typeface="Outfit"/>
              <a:buChar char="•"/>
            </a:pPr>
            <a:r>
              <a:rPr b="0" i="0" lang="en-US" sz="1266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group specifics</a:t>
            </a:r>
            <a:endParaRPr/>
          </a:p>
          <a:p>
            <a:pPr indent="-166688" lvl="0" marL="166688" marR="0" rtl="0" algn="l">
              <a:lnSpc>
                <a:spcPct val="112006"/>
              </a:lnSpc>
              <a:spcBef>
                <a:spcPts val="471"/>
              </a:spcBef>
              <a:spcAft>
                <a:spcPts val="0"/>
              </a:spcAft>
              <a:buClr>
                <a:schemeClr val="dk1"/>
              </a:buClr>
              <a:buSzPts val="1266"/>
              <a:buFont typeface="Outfit"/>
              <a:buChar char="•"/>
            </a:pPr>
            <a:r>
              <a:rPr b="0" i="0" lang="en-US" sz="1266" u="none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group specifics</a:t>
            </a:r>
            <a:endParaRPr b="0" i="0" sz="1800" u="none" cap="none" strike="noStrik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496232"/>
            <a:ext cx="12192000" cy="1361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99935" y="2833862"/>
            <a:ext cx="6792130" cy="119027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"/>
          <p:cNvSpPr/>
          <p:nvPr/>
        </p:nvSpPr>
        <p:spPr>
          <a:xfrm>
            <a:off x="0" y="5778243"/>
            <a:ext cx="12188933" cy="2758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5812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utfit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Empower your team to build consistently beautiful presentations like this one.</a:t>
            </a:r>
            <a:endParaRPr b="0" i="0" sz="2000" u="none" cap="none" strike="noStrik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0" y="6300147"/>
            <a:ext cx="12188933" cy="2758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5812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utfit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Head to </a:t>
            </a:r>
            <a:r>
              <a:rPr b="0" i="0" lang="en-US" sz="1600" u="sng" cap="none" strike="noStrik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slidestudio.io</a:t>
            </a:r>
            <a:r>
              <a:rPr b="0" i="0" lang="en-US" sz="1600" u="none" cap="none" strike="noStrik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 and get started.</a:t>
            </a:r>
            <a:endParaRPr b="0" i="0" sz="2000" u="none" cap="none" strike="noStrik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Slidestud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2025-06-02T14:56:28Z</dcterms:created>
  <dc:creator>Frances Nae Deliña</dc:creator>
</cp:coreProperties>
</file>