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92" r:id="rId3"/>
    <p:sldId id="293" r:id="rId4"/>
    <p:sldId id="27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14" autoAdjust="0"/>
    <p:restoredTop sz="94660"/>
  </p:normalViewPr>
  <p:slideViewPr>
    <p:cSldViewPr snapToGrid="0">
      <p:cViewPr>
        <p:scale>
          <a:sx n="100" d="100"/>
          <a:sy n="100" d="100"/>
        </p:scale>
        <p:origin x="1554" y="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D6C4D-965E-4FF5-9EE4-B4D6CADDE846}" type="datetimeFigureOut">
              <a:rPr lang="en-PH" smtClean="0"/>
              <a:t>7/9/2025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2F127-A4D1-4228-852D-89892497598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68931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1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69145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79736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020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3060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78335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4975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32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137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9610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64706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44004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07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2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1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8" r:id="rId9"/>
    <p:sldLayoutId id="2147483662" r:id="rId10"/>
    <p:sldLayoutId id="2147483663" r:id="rId11"/>
    <p:sldLayoutId id="2147483659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 userDrawn="1">
          <p15:clr>
            <a:srgbClr val="F26B43"/>
          </p15:clr>
        </p15:guide>
        <p15:guide id="2" pos="312" userDrawn="1">
          <p15:clr>
            <a:srgbClr val="F26B43"/>
          </p15:clr>
        </p15:guide>
        <p15:guide id="3" pos="7359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slidestudio.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40E05AE-8BEA-861E-0D70-F3A19246AD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PH" sz="8000" dirty="0"/>
              <a:t>[Company Name]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CF13FF2-485C-BC09-8A31-49AA746112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brief, product-focused description of your company here.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971069D-17F3-56E0-CEA9-609D708C88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PH" dirty="0"/>
              <a:t>STARTUP PITCH DECK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FD699B59-6715-DD52-2A74-C2254FD75D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3351" r="5537"/>
          <a:stretch>
            <a:fillRect/>
          </a:stretch>
        </p:blipFill>
        <p:spPr>
          <a:xfrm>
            <a:off x="0" y="0"/>
            <a:ext cx="5458968" cy="6858000"/>
          </a:xfrm>
        </p:spPr>
      </p:pic>
    </p:spTree>
    <p:extLst>
      <p:ext uri="{BB962C8B-B14F-4D97-AF65-F5344CB8AC3E}">
        <p14:creationId xmlns:p14="http://schemas.microsoft.com/office/powerpoint/2010/main" val="300679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E3CB672-FC9D-EA3E-0D05-92D84B892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US" dirty="0"/>
              <a:t>Elements of the Problem...</a:t>
            </a:r>
          </a:p>
        </p:txBody>
      </p:sp>
      <p:pic>
        <p:nvPicPr>
          <p:cNvPr id="50" name="Object 2" descr="preencoded.png">
            <a:extLst>
              <a:ext uri="{FF2B5EF4-FFF2-40B4-BE49-F238E27FC236}">
                <a16:creationId xmlns:a16="http://schemas.microsoft.com/office/drawing/2014/main" id="{983E5C3C-5333-90BB-8730-3E515ECF6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33087" y="2792573"/>
            <a:ext cx="714196" cy="837990"/>
          </a:xfrm>
          <a:prstGeom prst="rect">
            <a:avLst/>
          </a:prstGeom>
        </p:spPr>
      </p:pic>
      <p:sp>
        <p:nvSpPr>
          <p:cNvPr id="51" name="Object 3">
            <a:extLst>
              <a:ext uri="{FF2B5EF4-FFF2-40B4-BE49-F238E27FC236}">
                <a16:creationId xmlns:a16="http://schemas.microsoft.com/office/drawing/2014/main" id="{659AD76B-7339-6A9C-1488-1200F006E76F}"/>
              </a:ext>
            </a:extLst>
          </p:cNvPr>
          <p:cNvSpPr/>
          <p:nvPr/>
        </p:nvSpPr>
        <p:spPr>
          <a:xfrm>
            <a:off x="1477069" y="3936390"/>
            <a:ext cx="1426256" cy="3793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534"/>
              </a:lnSpc>
              <a:buNone/>
            </a:pPr>
            <a:r>
              <a:rPr lang="en-US" sz="1400" b="1" dirty="0">
                <a:ea typeface="Roboto" pitchFamily="34" charset="-122"/>
                <a:cs typeface="Roboto" pitchFamily="34" charset="-120"/>
              </a:rPr>
              <a:t>Problem #1</a:t>
            </a:r>
            <a:endParaRPr lang="en-US" sz="2000" b="1" dirty="0"/>
          </a:p>
        </p:txBody>
      </p:sp>
      <p:pic>
        <p:nvPicPr>
          <p:cNvPr id="52" name="Object 4" descr="preencoded.png">
            <a:extLst>
              <a:ext uri="{FF2B5EF4-FFF2-40B4-BE49-F238E27FC236}">
                <a16:creationId xmlns:a16="http://schemas.microsoft.com/office/drawing/2014/main" id="{89C1A0B5-0021-65E5-3E8F-C61811416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26161" y="2839697"/>
            <a:ext cx="742764" cy="742764"/>
          </a:xfrm>
          <a:prstGeom prst="rect">
            <a:avLst/>
          </a:prstGeom>
        </p:spPr>
      </p:pic>
      <p:sp>
        <p:nvSpPr>
          <p:cNvPr id="53" name="Object 5">
            <a:extLst>
              <a:ext uri="{FF2B5EF4-FFF2-40B4-BE49-F238E27FC236}">
                <a16:creationId xmlns:a16="http://schemas.microsoft.com/office/drawing/2014/main" id="{7CCD45B8-4019-E7EA-757B-ED12C91163A1}"/>
              </a:ext>
            </a:extLst>
          </p:cNvPr>
          <p:cNvSpPr/>
          <p:nvPr/>
        </p:nvSpPr>
        <p:spPr>
          <a:xfrm>
            <a:off x="5381343" y="3936390"/>
            <a:ext cx="1426256" cy="3793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534"/>
              </a:lnSpc>
              <a:buNone/>
            </a:pPr>
            <a:r>
              <a:rPr lang="en-US" sz="1400" b="1" dirty="0">
                <a:ea typeface="Roboto" pitchFamily="34" charset="-122"/>
                <a:cs typeface="Roboto" pitchFamily="34" charset="-120"/>
              </a:rPr>
              <a:t>Problem #2</a:t>
            </a:r>
            <a:endParaRPr lang="en-US" sz="2000" b="1" dirty="0"/>
          </a:p>
        </p:txBody>
      </p:sp>
      <p:pic>
        <p:nvPicPr>
          <p:cNvPr id="54" name="Object 6" descr="preencoded.png">
            <a:extLst>
              <a:ext uri="{FF2B5EF4-FFF2-40B4-BE49-F238E27FC236}">
                <a16:creationId xmlns:a16="http://schemas.microsoft.com/office/drawing/2014/main" id="{922A4A25-B83A-8900-4ECC-6377FF16BC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63442" y="2803733"/>
            <a:ext cx="876081" cy="828468"/>
          </a:xfrm>
          <a:prstGeom prst="rect">
            <a:avLst/>
          </a:prstGeom>
        </p:spPr>
      </p:pic>
      <p:sp>
        <p:nvSpPr>
          <p:cNvPr id="55" name="Object 7">
            <a:extLst>
              <a:ext uri="{FF2B5EF4-FFF2-40B4-BE49-F238E27FC236}">
                <a16:creationId xmlns:a16="http://schemas.microsoft.com/office/drawing/2014/main" id="{4478730A-0457-5826-D58E-663C7EE4EB43}"/>
              </a:ext>
            </a:extLst>
          </p:cNvPr>
          <p:cNvSpPr/>
          <p:nvPr/>
        </p:nvSpPr>
        <p:spPr>
          <a:xfrm>
            <a:off x="9285616" y="3936390"/>
            <a:ext cx="1426256" cy="3793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534"/>
              </a:lnSpc>
              <a:buNone/>
            </a:pPr>
            <a:r>
              <a:rPr lang="en-US" sz="1400" b="1" dirty="0">
                <a:ea typeface="Roboto" pitchFamily="34" charset="-122"/>
                <a:cs typeface="Roboto" pitchFamily="34" charset="-120"/>
              </a:rPr>
              <a:t>Problem #3</a:t>
            </a:r>
            <a:endParaRPr lang="en-US" sz="2000" b="1" dirty="0"/>
          </a:p>
        </p:txBody>
      </p:sp>
      <p:sp>
        <p:nvSpPr>
          <p:cNvPr id="56" name="Object 8">
            <a:extLst>
              <a:ext uri="{FF2B5EF4-FFF2-40B4-BE49-F238E27FC236}">
                <a16:creationId xmlns:a16="http://schemas.microsoft.com/office/drawing/2014/main" id="{5288E1EF-4BF1-1621-8F60-EF667A19E571}"/>
              </a:ext>
            </a:extLst>
          </p:cNvPr>
          <p:cNvSpPr/>
          <p:nvPr/>
        </p:nvSpPr>
        <p:spPr>
          <a:xfrm>
            <a:off x="288839" y="4788100"/>
            <a:ext cx="11611255" cy="6489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556"/>
              </a:lnSpc>
              <a:buNone/>
            </a:pPr>
            <a:r>
              <a:rPr lang="en-US" sz="1800" dirty="0">
                <a:ea typeface="Roboto" pitchFamily="34" charset="-122"/>
                <a:cs typeface="Roboto" pitchFamily="34" charset="-120"/>
              </a:rPr>
              <a:t>TIP: Sometimes the best way to explain a problem is with a list of points. But they don't have to be bullets. </a:t>
            </a:r>
          </a:p>
          <a:p>
            <a:pPr algn="ctr">
              <a:lnSpc>
                <a:spcPts val="2556"/>
              </a:lnSpc>
              <a:buNone/>
            </a:pPr>
            <a:r>
              <a:rPr lang="en-US" sz="1800" dirty="0">
                <a:ea typeface="Roboto" pitchFamily="34" charset="-122"/>
                <a:cs typeface="Roboto" pitchFamily="34" charset="-120"/>
              </a:rPr>
              <a:t>Type your content on this slide, then click on "Variations" to see new ways to visualize your points.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14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F6BD1-695F-9E46-2044-E3F8BAD4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Bottom’s Up Market Sizing</a:t>
            </a:r>
          </a:p>
        </p:txBody>
      </p:sp>
      <p:pic>
        <p:nvPicPr>
          <p:cNvPr id="37" name="Object 2" descr="preencoded.png">
            <a:extLst>
              <a:ext uri="{FF2B5EF4-FFF2-40B4-BE49-F238E27FC236}">
                <a16:creationId xmlns:a16="http://schemas.microsoft.com/office/drawing/2014/main" id="{9A86CB47-4A21-75CD-55EA-E922D333A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2351" y="1743075"/>
            <a:ext cx="1809298" cy="1496481"/>
          </a:xfrm>
          <a:prstGeom prst="rect">
            <a:avLst/>
          </a:prstGeom>
        </p:spPr>
      </p:pic>
      <p:sp>
        <p:nvSpPr>
          <p:cNvPr id="38" name="Object 3">
            <a:extLst>
              <a:ext uri="{FF2B5EF4-FFF2-40B4-BE49-F238E27FC236}">
                <a16:creationId xmlns:a16="http://schemas.microsoft.com/office/drawing/2014/main" id="{677D601C-C6C2-34C8-734F-70A6FB044874}"/>
              </a:ext>
            </a:extLst>
          </p:cNvPr>
          <p:cNvSpPr/>
          <p:nvPr/>
        </p:nvSpPr>
        <p:spPr>
          <a:xfrm>
            <a:off x="2464440" y="2356330"/>
            <a:ext cx="1641705" cy="2731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600" b="1" dirty="0">
                <a:solidFill>
                  <a:srgbClr val="FFFFFF"/>
                </a:solidFill>
                <a:ea typeface="Roboto" pitchFamily="34" charset="-122"/>
                <a:cs typeface="Roboto" pitchFamily="34" charset="-120"/>
              </a:rPr>
              <a:t>Year 1 Market</a:t>
            </a:r>
            <a:endParaRPr lang="en-US" sz="2400" b="1" dirty="0"/>
          </a:p>
        </p:txBody>
      </p:sp>
      <p:sp>
        <p:nvSpPr>
          <p:cNvPr id="39" name="Object 4">
            <a:extLst>
              <a:ext uri="{FF2B5EF4-FFF2-40B4-BE49-F238E27FC236}">
                <a16:creationId xmlns:a16="http://schemas.microsoft.com/office/drawing/2014/main" id="{7EC954D1-8E0D-BA1C-602C-66B398211023}"/>
              </a:ext>
            </a:extLst>
          </p:cNvPr>
          <p:cNvSpPr/>
          <p:nvPr/>
        </p:nvSpPr>
        <p:spPr>
          <a:xfrm>
            <a:off x="4521543" y="2379369"/>
            <a:ext cx="6810524" cy="22023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11"/>
              </a:lnSpc>
              <a:buNone/>
            </a:pPr>
            <a:r>
              <a:rPr lang="en-US" sz="1400" dirty="0">
                <a:ea typeface="Roboto" pitchFamily="34" charset="-122"/>
                <a:cs typeface="Roboto" pitchFamily="34" charset="-120"/>
              </a:rPr>
              <a:t>1,000 Locations with Online Class Sign-up x $/month</a:t>
            </a:r>
            <a:endParaRPr lang="en-US" sz="2000" dirty="0"/>
          </a:p>
        </p:txBody>
      </p:sp>
      <p:pic>
        <p:nvPicPr>
          <p:cNvPr id="40" name="Object 5" descr="preencoded.png">
            <a:extLst>
              <a:ext uri="{FF2B5EF4-FFF2-40B4-BE49-F238E27FC236}">
                <a16:creationId xmlns:a16="http://schemas.microsoft.com/office/drawing/2014/main" id="{9E4AB676-47DA-2AF2-6C31-37B330957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5965" y="3294233"/>
            <a:ext cx="3685253" cy="1505606"/>
          </a:xfrm>
          <a:prstGeom prst="rect">
            <a:avLst/>
          </a:prstGeom>
        </p:spPr>
      </p:pic>
      <p:sp>
        <p:nvSpPr>
          <p:cNvPr id="41" name="Object 6">
            <a:extLst>
              <a:ext uri="{FF2B5EF4-FFF2-40B4-BE49-F238E27FC236}">
                <a16:creationId xmlns:a16="http://schemas.microsoft.com/office/drawing/2014/main" id="{527CDD5D-E090-77A1-2455-C2ADA2F2C396}"/>
              </a:ext>
            </a:extLst>
          </p:cNvPr>
          <p:cNvSpPr/>
          <p:nvPr/>
        </p:nvSpPr>
        <p:spPr>
          <a:xfrm>
            <a:off x="1613174" y="3907560"/>
            <a:ext cx="3344188" cy="2731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600" b="1" dirty="0">
                <a:solidFill>
                  <a:schemeClr val="bg1"/>
                </a:solidFill>
                <a:ea typeface="Roboto" pitchFamily="34" charset="-122"/>
                <a:cs typeface="Roboto" pitchFamily="34" charset="-120"/>
              </a:rPr>
              <a:t>Serviceable Market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2" name="Object 7">
            <a:extLst>
              <a:ext uri="{FF2B5EF4-FFF2-40B4-BE49-F238E27FC236}">
                <a16:creationId xmlns:a16="http://schemas.microsoft.com/office/drawing/2014/main" id="{EF0A8A06-810C-499E-5751-1BC9A231FDFF}"/>
              </a:ext>
            </a:extLst>
          </p:cNvPr>
          <p:cNvSpPr/>
          <p:nvPr/>
        </p:nvSpPr>
        <p:spPr>
          <a:xfrm>
            <a:off x="5457934" y="3930599"/>
            <a:ext cx="5780418" cy="22023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11"/>
              </a:lnSpc>
              <a:buNone/>
            </a:pPr>
            <a:r>
              <a:rPr lang="en-US" sz="1400" dirty="0">
                <a:ea typeface="Roboto" pitchFamily="34" charset="-122"/>
                <a:cs typeface="Roboto" pitchFamily="34" charset="-120"/>
              </a:rPr>
              <a:t>4,000 Locations in Multiple Regions</a:t>
            </a:r>
            <a:endParaRPr lang="en-US" sz="2000" dirty="0"/>
          </a:p>
        </p:txBody>
      </p:sp>
      <p:pic>
        <p:nvPicPr>
          <p:cNvPr id="43" name="Object 8" descr="preencoded.png">
            <a:extLst>
              <a:ext uri="{FF2B5EF4-FFF2-40B4-BE49-F238E27FC236}">
                <a16:creationId xmlns:a16="http://schemas.microsoft.com/office/drawing/2014/main" id="{F362FDF3-625A-2093-27D4-F940AAB54D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9570" y="4845481"/>
            <a:ext cx="5551687" cy="1496481"/>
          </a:xfrm>
          <a:prstGeom prst="rect">
            <a:avLst/>
          </a:prstGeom>
        </p:spPr>
      </p:pic>
      <p:sp>
        <p:nvSpPr>
          <p:cNvPr id="44" name="Object 9">
            <a:extLst>
              <a:ext uri="{FF2B5EF4-FFF2-40B4-BE49-F238E27FC236}">
                <a16:creationId xmlns:a16="http://schemas.microsoft.com/office/drawing/2014/main" id="{27BD55F0-C7D8-02E2-2C41-4BD5EB1397B5}"/>
              </a:ext>
            </a:extLst>
          </p:cNvPr>
          <p:cNvSpPr/>
          <p:nvPr/>
        </p:nvSpPr>
        <p:spPr>
          <a:xfrm>
            <a:off x="761911" y="5458790"/>
            <a:ext cx="5046756" cy="2731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600" b="1" dirty="0">
                <a:ea typeface="Roboto" pitchFamily="34" charset="-122"/>
                <a:cs typeface="Roboto" pitchFamily="34" charset="-120"/>
              </a:rPr>
              <a:t>Total Market</a:t>
            </a:r>
            <a:endParaRPr lang="en-US" sz="2400" b="1" dirty="0"/>
          </a:p>
        </p:txBody>
      </p:sp>
      <p:sp>
        <p:nvSpPr>
          <p:cNvPr id="45" name="Object 10">
            <a:extLst>
              <a:ext uri="{FF2B5EF4-FFF2-40B4-BE49-F238E27FC236}">
                <a16:creationId xmlns:a16="http://schemas.microsoft.com/office/drawing/2014/main" id="{D62C7007-3B80-9228-C265-A6210DE4F362}"/>
              </a:ext>
            </a:extLst>
          </p:cNvPr>
          <p:cNvSpPr/>
          <p:nvPr/>
        </p:nvSpPr>
        <p:spPr>
          <a:xfrm>
            <a:off x="6394325" y="5481829"/>
            <a:ext cx="4750416" cy="22023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11"/>
              </a:lnSpc>
              <a:buNone/>
            </a:pPr>
            <a:r>
              <a:rPr lang="en-US" sz="1400" dirty="0">
                <a:ea typeface="Roboto" pitchFamily="34" charset="-122"/>
                <a:cs typeface="Roboto" pitchFamily="34" charset="-120"/>
              </a:rPr>
              <a:t>200,000 Locations in the United States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2976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7E7A11-2D9A-768A-6A41-D7432CAB6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96232"/>
            <a:ext cx="12192000" cy="13617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5C9018-8FD3-449C-2A5E-9816D8620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935" y="2833862"/>
            <a:ext cx="6792130" cy="1190277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4690521A-B432-EC15-2453-1173B7828915}"/>
              </a:ext>
            </a:extLst>
          </p:cNvPr>
          <p:cNvSpPr/>
          <p:nvPr/>
        </p:nvSpPr>
        <p:spPr>
          <a:xfrm>
            <a:off x="0" y="5778243"/>
            <a:ext cx="12188933" cy="27584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173"/>
              </a:lnSpc>
              <a:spcBef>
                <a:spcPts val="1710"/>
              </a:spcBef>
              <a:buNone/>
            </a:pP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Empower your team to build consistently beautiful presentations like this 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D27D7C8-6D4B-C381-DB83-0F28B587C7AF}"/>
              </a:ext>
            </a:extLst>
          </p:cNvPr>
          <p:cNvSpPr/>
          <p:nvPr/>
        </p:nvSpPr>
        <p:spPr>
          <a:xfrm>
            <a:off x="0" y="6300147"/>
            <a:ext cx="12188933" cy="27584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173"/>
              </a:lnSpc>
              <a:spcBef>
                <a:spcPts val="1140"/>
              </a:spcBef>
              <a:buNone/>
            </a:pP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Head to </a:t>
            </a:r>
            <a:r>
              <a:rPr lang="en-US" sz="1600" u="sng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slidestudio.io</a:t>
            </a: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 and get started.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88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</TotalTime>
  <Words>130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Abel</vt:lpstr>
      <vt:lpstr>Arial</vt:lpstr>
      <vt:lpstr>Calibri</vt:lpstr>
      <vt:lpstr>Outfit</vt:lpstr>
      <vt:lpstr>Raleway</vt:lpstr>
      <vt:lpstr>Roboto</vt:lpstr>
      <vt:lpstr>Office Theme</vt:lpstr>
      <vt:lpstr>[Company Name]</vt:lpstr>
      <vt:lpstr>Elements of the Problem...</vt:lpstr>
      <vt:lpstr>Bottom’s Up Market Sizing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 Nae Deliña</dc:creator>
  <cp:lastModifiedBy>Frances Nae Deliña</cp:lastModifiedBy>
  <cp:revision>122</cp:revision>
  <dcterms:created xsi:type="dcterms:W3CDTF">2025-06-02T14:56:28Z</dcterms:created>
  <dcterms:modified xsi:type="dcterms:W3CDTF">2025-07-09T17:09:26Z</dcterms:modified>
</cp:coreProperties>
</file>